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00" r:id="rId3"/>
    <p:sldId id="401" r:id="rId4"/>
    <p:sldId id="402" r:id="rId5"/>
    <p:sldId id="403" r:id="rId6"/>
    <p:sldId id="258" r:id="rId7"/>
    <p:sldId id="257" r:id="rId8"/>
    <p:sldId id="263" r:id="rId9"/>
    <p:sldId id="264" r:id="rId10"/>
    <p:sldId id="330" r:id="rId11"/>
    <p:sldId id="404" r:id="rId12"/>
    <p:sldId id="357" r:id="rId13"/>
    <p:sldId id="399" r:id="rId14"/>
    <p:sldId id="396" r:id="rId15"/>
    <p:sldId id="397" r:id="rId16"/>
    <p:sldId id="398" r:id="rId17"/>
    <p:sldId id="406" r:id="rId18"/>
    <p:sldId id="407" r:id="rId19"/>
    <p:sldId id="405" r:id="rId20"/>
    <p:sldId id="408" r:id="rId21"/>
    <p:sldId id="361" r:id="rId22"/>
    <p:sldId id="327" r:id="rId23"/>
    <p:sldId id="261" r:id="rId24"/>
    <p:sldId id="329" r:id="rId25"/>
    <p:sldId id="259" r:id="rId26"/>
  </p:sldIdLst>
  <p:sldSz cx="12192000" cy="6858000"/>
  <p:notesSz cx="6858000" cy="9144000"/>
  <p:embeddedFontLst>
    <p:embeddedFont>
      <p:font typeface="Helvetica" pitchFamily="2" charset="0"/>
      <p:regular r:id="rId28"/>
      <p:bold r:id="rId29"/>
      <p:italic r:id="rId30"/>
      <p:boldItalic r:id="rId31"/>
    </p:embeddedFont>
    <p:embeddedFont>
      <p:font typeface="JetBrains Mono" panose="02000009000000000000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1B5E8B"/>
    <a:srgbClr val="8E927B"/>
    <a:srgbClr val="6C91D9"/>
    <a:srgbClr val="FF99FF"/>
    <a:srgbClr val="8FE2FF"/>
    <a:srgbClr val="C5E0F3"/>
    <a:srgbClr val="AFD5EF"/>
    <a:srgbClr val="8FC5E9"/>
    <a:srgbClr val="68B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83944" autoAdjust="0"/>
  </p:normalViewPr>
  <p:slideViewPr>
    <p:cSldViewPr snapToGrid="0">
      <p:cViewPr varScale="1">
        <p:scale>
          <a:sx n="102" d="100"/>
          <a:sy n="102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s-ES" dirty="0"/>
              <a:t>Respuestas que deben buscarse:</a:t>
            </a:r>
          </a:p>
          <a:p>
            <a:pPr marL="228600" indent="0">
              <a:buNone/>
            </a:pPr>
            <a:endParaRPr lang="es-ES" dirty="0"/>
          </a:p>
          <a:p>
            <a:pPr>
              <a:buAutoNum type="arabicPeriod"/>
            </a:pPr>
            <a:r>
              <a:rPr lang="es-ES" dirty="0"/>
              <a:t>Elaborar un plan de solución.</a:t>
            </a:r>
          </a:p>
          <a:p>
            <a:pPr>
              <a:buAutoNum type="arabicPeriod"/>
            </a:pPr>
            <a:r>
              <a:rPr lang="es-ES" dirty="0"/>
              <a:t>En una secuencia de instrucciones o algoritmo.</a:t>
            </a:r>
          </a:p>
          <a:p>
            <a:pPr>
              <a:buAutoNum type="arabicPeriod"/>
            </a:pPr>
            <a:r>
              <a:rPr lang="es-ES" dirty="0"/>
              <a:t>Solucionar el problema.</a:t>
            </a:r>
          </a:p>
          <a:p>
            <a:pPr>
              <a:buAutoNum type="arabicPeriod"/>
            </a:pPr>
            <a:r>
              <a:rPr lang="es-ES" dirty="0"/>
              <a:t>Java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 err="1"/>
              <a:t>Utilidad</a:t>
            </a:r>
            <a:r>
              <a:rPr lang="en-US" dirty="0"/>
              <a:t>: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Java para resolver un </a:t>
            </a:r>
            <a:r>
              <a:rPr lang="en-US" dirty="0" err="1"/>
              <a:t>problema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87605-338E-D768-956B-A8C52CD5822F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47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Anidamiento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649016" cy="4373562"/>
          </a:xfrm>
        </p:spPr>
        <p:txBody>
          <a:bodyPr/>
          <a:lstStyle/>
          <a:p>
            <a:r>
              <a:rPr lang="es-ES" dirty="0"/>
              <a:t>Es la capacidad de incluir una estructura de control dentro de otra.</a:t>
            </a:r>
          </a:p>
          <a:p>
            <a:r>
              <a:rPr lang="es-ES" dirty="0"/>
              <a:t>Se pueden crear muchos niveles de anidamiento, pero se recomienda no tener demasiados.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070F0A-1EEB-4F12-2291-F165D73D50C8}"/>
              </a:ext>
            </a:extLst>
          </p:cNvPr>
          <p:cNvGrpSpPr/>
          <p:nvPr/>
        </p:nvGrpSpPr>
        <p:grpSpPr>
          <a:xfrm>
            <a:off x="8349296" y="1565605"/>
            <a:ext cx="2816192" cy="4373562"/>
            <a:chOff x="8720488" y="1846263"/>
            <a:chExt cx="2816192" cy="437356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FA89471-154F-D027-B650-5486A1CCAAAD}"/>
                </a:ext>
              </a:extLst>
            </p:cNvPr>
            <p:cNvSpPr/>
            <p:nvPr/>
          </p:nvSpPr>
          <p:spPr>
            <a:xfrm>
              <a:off x="8720488" y="1846263"/>
              <a:ext cx="2816192" cy="4373562"/>
            </a:xfrm>
            <a:prstGeom prst="roundRect">
              <a:avLst>
                <a:gd name="adj" fmla="val 296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28F8C3-F694-2FBE-2B38-AB9AEC88EAA7}"/>
                </a:ext>
              </a:extLst>
            </p:cNvPr>
            <p:cNvSpPr/>
            <p:nvPr/>
          </p:nvSpPr>
          <p:spPr>
            <a:xfrm>
              <a:off x="9259503" y="2261161"/>
              <a:ext cx="2084672" cy="1433153"/>
            </a:xfrm>
            <a:prstGeom prst="roundRect">
              <a:avLst>
                <a:gd name="adj" fmla="val 2963"/>
              </a:avLst>
            </a:prstGeom>
            <a:solidFill>
              <a:srgbClr val="FF4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B623DA-810D-5B27-0332-66983449BF11}"/>
                </a:ext>
              </a:extLst>
            </p:cNvPr>
            <p:cNvSpPr/>
            <p:nvPr/>
          </p:nvSpPr>
          <p:spPr>
            <a:xfrm>
              <a:off x="9790830" y="2641617"/>
              <a:ext cx="1437841" cy="917944"/>
            </a:xfrm>
            <a:prstGeom prst="roundRect">
              <a:avLst>
                <a:gd name="adj" fmla="val 2963"/>
              </a:avLst>
            </a:prstGeom>
            <a:solidFill>
              <a:srgbClr val="FA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AF66F7-57AC-E6BE-F7A4-3D38EA071F3D}"/>
                </a:ext>
              </a:extLst>
            </p:cNvPr>
            <p:cNvSpPr/>
            <p:nvPr/>
          </p:nvSpPr>
          <p:spPr>
            <a:xfrm>
              <a:off x="9269128" y="3831783"/>
              <a:ext cx="2084672" cy="722111"/>
            </a:xfrm>
            <a:prstGeom prst="roundRect">
              <a:avLst>
                <a:gd name="adj" fmla="val 2963"/>
              </a:avLst>
            </a:prstGeom>
            <a:solidFill>
              <a:srgbClr val="FF4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9475ADC-5EE8-567C-8861-89675D1382E4}"/>
                </a:ext>
              </a:extLst>
            </p:cNvPr>
            <p:cNvSpPr/>
            <p:nvPr/>
          </p:nvSpPr>
          <p:spPr>
            <a:xfrm>
              <a:off x="9269128" y="4673801"/>
              <a:ext cx="2084672" cy="1361239"/>
            </a:xfrm>
            <a:prstGeom prst="roundRect">
              <a:avLst>
                <a:gd name="adj" fmla="val 2963"/>
              </a:avLst>
            </a:prstGeom>
            <a:solidFill>
              <a:srgbClr val="FF4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D67EC7-4145-2934-94BF-C4F907EB1F80}"/>
                </a:ext>
              </a:extLst>
            </p:cNvPr>
            <p:cNvSpPr/>
            <p:nvPr/>
          </p:nvSpPr>
          <p:spPr>
            <a:xfrm>
              <a:off x="9790830" y="5019057"/>
              <a:ext cx="1437841" cy="917944"/>
            </a:xfrm>
            <a:prstGeom prst="roundRect">
              <a:avLst>
                <a:gd name="adj" fmla="val 2963"/>
              </a:avLst>
            </a:prstGeom>
            <a:solidFill>
              <a:srgbClr val="FA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/>
                <a:t>Estructura de control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8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Anidamiento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8E95EF-7C11-8862-222E-D6021D319314}"/>
              </a:ext>
            </a:extLst>
          </p:cNvPr>
          <p:cNvSpPr txBox="1"/>
          <p:nvPr/>
        </p:nvSpPr>
        <p:spPr>
          <a:xfrm>
            <a:off x="906444" y="2081079"/>
            <a:ext cx="2448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¿Cómo se pueden anidar las estructuras condicionales?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FC0F60-B884-F308-A004-A6600D8D32EB}"/>
              </a:ext>
            </a:extLst>
          </p:cNvPr>
          <p:cNvGrpSpPr/>
          <p:nvPr/>
        </p:nvGrpSpPr>
        <p:grpSpPr>
          <a:xfrm>
            <a:off x="2898388" y="1176373"/>
            <a:ext cx="7382577" cy="4831882"/>
            <a:chOff x="2599623" y="1206733"/>
            <a:chExt cx="7382577" cy="4831882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74F6CADE-E0E3-9590-433C-FC631D5E1D75}"/>
                </a:ext>
              </a:extLst>
            </p:cNvPr>
            <p:cNvSpPr/>
            <p:nvPr/>
          </p:nvSpPr>
          <p:spPr>
            <a:xfrm>
              <a:off x="5206466" y="1562868"/>
              <a:ext cx="2194560" cy="219456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1600" dirty="0"/>
                <a:t>Estructura Condicional</a:t>
              </a:r>
            </a:p>
            <a:p>
              <a:pPr algn="ctr"/>
              <a:r>
                <a:rPr lang="es-ES" sz="1600" dirty="0"/>
                <a:t>Simple</a:t>
              </a:r>
            </a:p>
            <a:p>
              <a:pPr algn="ctr"/>
              <a:r>
                <a:rPr lang="es-ES" sz="1600" dirty="0"/>
                <a:t>( </a:t>
              </a:r>
              <a:r>
                <a:rPr lang="es-ES" sz="1600" dirty="0" err="1"/>
                <a:t>if</a:t>
              </a:r>
              <a:r>
                <a:rPr lang="es-ES" sz="1600" dirty="0"/>
                <a:t> )</a:t>
              </a:r>
              <a:endParaRPr lang="en-US" sz="1600" dirty="0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23408876-D1BF-C4EE-FD15-8F28C6EDAB8A}"/>
                </a:ext>
              </a:extLst>
            </p:cNvPr>
            <p:cNvSpPr/>
            <p:nvPr/>
          </p:nvSpPr>
          <p:spPr>
            <a:xfrm>
              <a:off x="3011906" y="3844055"/>
              <a:ext cx="2194560" cy="2194560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1600" dirty="0"/>
                <a:t>Estructura Condicional Doble</a:t>
              </a:r>
            </a:p>
            <a:p>
              <a:pPr algn="ctr"/>
              <a:r>
                <a:rPr lang="es-ES" sz="1600" dirty="0"/>
                <a:t>( </a:t>
              </a:r>
              <a:r>
                <a:rPr lang="es-ES" sz="1600" dirty="0" err="1"/>
                <a:t>if</a:t>
              </a:r>
              <a:r>
                <a:rPr lang="es-ES" sz="1600" dirty="0"/>
                <a:t>..</a:t>
              </a:r>
              <a:r>
                <a:rPr lang="es-ES" sz="1600" dirty="0" err="1"/>
                <a:t>else</a:t>
              </a:r>
              <a:r>
                <a:rPr lang="es-ES" sz="1600" dirty="0"/>
                <a:t> )</a:t>
              </a:r>
              <a:endParaRPr lang="en-US" sz="1600" dirty="0"/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0E4C3C66-4336-22AF-EADB-45973C545901}"/>
                </a:ext>
              </a:extLst>
            </p:cNvPr>
            <p:cNvSpPr/>
            <p:nvPr/>
          </p:nvSpPr>
          <p:spPr>
            <a:xfrm>
              <a:off x="7401026" y="3844055"/>
              <a:ext cx="2194560" cy="2194560"/>
            </a:xfrm>
            <a:prstGeom prst="diamond">
              <a:avLst/>
            </a:prstGeom>
            <a:solidFill>
              <a:srgbClr val="82AF9B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1600" dirty="0"/>
                <a:t>Estructura Condicional</a:t>
              </a:r>
            </a:p>
            <a:p>
              <a:pPr algn="ctr"/>
              <a:r>
                <a:rPr lang="es-ES" sz="1600" dirty="0"/>
                <a:t>Múltiple</a:t>
              </a:r>
            </a:p>
            <a:p>
              <a:pPr algn="ctr"/>
              <a:r>
                <a:rPr lang="es-ES" sz="1600" dirty="0"/>
                <a:t>( switch )</a:t>
              </a:r>
              <a:endParaRPr lang="en-US" sz="16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5A9D8D-2E8F-E561-15AE-16A48F4AA2F5}"/>
                </a:ext>
              </a:extLst>
            </p:cNvPr>
            <p:cNvCxnSpPr>
              <a:cxnSpLocks/>
            </p:cNvCxnSpPr>
            <p:nvPr/>
          </p:nvCxnSpPr>
          <p:spPr>
            <a:xfrm>
              <a:off x="6975914" y="3191099"/>
              <a:ext cx="1068405" cy="1023636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E37FA5-C58B-D352-C233-6820287D1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8842" y="3147786"/>
              <a:ext cx="1029907" cy="1066949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1F39D4-57EA-35EA-F072-82E75924105D}"/>
                </a:ext>
              </a:extLst>
            </p:cNvPr>
            <p:cNvCxnSpPr>
              <a:cxnSpLocks/>
            </p:cNvCxnSpPr>
            <p:nvPr/>
          </p:nvCxnSpPr>
          <p:spPr>
            <a:xfrm>
              <a:off x="5131066" y="5340782"/>
              <a:ext cx="2415140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847A4287-9C92-4698-0381-FE1BE3A67812}"/>
                </a:ext>
              </a:extLst>
            </p:cNvPr>
            <p:cNvSpPr/>
            <p:nvPr/>
          </p:nvSpPr>
          <p:spPr>
            <a:xfrm rot="16200000">
              <a:off x="5904297" y="1206733"/>
              <a:ext cx="798897" cy="798897"/>
            </a:xfrm>
            <a:prstGeom prst="arc">
              <a:avLst>
                <a:gd name="adj1" fmla="val 14606096"/>
                <a:gd name="adj2" fmla="val 710845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54F3E28-A927-A7E0-44C0-28D4338F6686}"/>
                </a:ext>
              </a:extLst>
            </p:cNvPr>
            <p:cNvSpPr/>
            <p:nvPr/>
          </p:nvSpPr>
          <p:spPr>
            <a:xfrm>
              <a:off x="9183303" y="4541886"/>
              <a:ext cx="798897" cy="798897"/>
            </a:xfrm>
            <a:prstGeom prst="arc">
              <a:avLst>
                <a:gd name="adj1" fmla="val 14606096"/>
                <a:gd name="adj2" fmla="val 710845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D995F05-B69E-C091-80EE-C8311908AB31}"/>
                </a:ext>
              </a:extLst>
            </p:cNvPr>
            <p:cNvSpPr/>
            <p:nvPr/>
          </p:nvSpPr>
          <p:spPr>
            <a:xfrm flipH="1">
              <a:off x="2599623" y="4541885"/>
              <a:ext cx="798897" cy="798897"/>
            </a:xfrm>
            <a:prstGeom prst="arc">
              <a:avLst>
                <a:gd name="adj1" fmla="val 14606096"/>
                <a:gd name="adj2" fmla="val 7108453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862763-2ED3-2998-DE1F-0DDDD2A668D8}"/>
                </a:ext>
              </a:extLst>
            </p:cNvPr>
            <p:cNvCxnSpPr>
              <a:cxnSpLocks/>
            </p:cNvCxnSpPr>
            <p:nvPr/>
          </p:nvCxnSpPr>
          <p:spPr>
            <a:xfrm>
              <a:off x="6702398" y="3439352"/>
              <a:ext cx="1068405" cy="1023636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23B7928-B85D-69DB-3B0C-879D096F7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9852" y="3417696"/>
              <a:ext cx="1029907" cy="1066949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D493E6-B5E1-F3C5-4EA3-9D8B65BB13EA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6" y="5745043"/>
              <a:ext cx="2415140" cy="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BA3D637-A7F6-E872-B9F6-47BE72C952CC}"/>
              </a:ext>
            </a:extLst>
          </p:cNvPr>
          <p:cNvSpPr txBox="1"/>
          <p:nvPr/>
        </p:nvSpPr>
        <p:spPr>
          <a:xfrm>
            <a:off x="838200" y="6334051"/>
            <a:ext cx="6694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rgbClr val="00B0F0"/>
                </a:solidFill>
                <a:latin typeface="Helvetica" pitchFamily="2" charset="0"/>
                <a:cs typeface="Arial" panose="020B0604020202020204" pitchFamily="34" charset="0"/>
              </a:rPr>
              <a:t>Nota: la estructura condicional múltiple (switch) será cubierta más adelante en el curso.</a:t>
            </a:r>
            <a:endParaRPr lang="en-US" sz="1200" i="1" dirty="0">
              <a:solidFill>
                <a:srgbClr val="00B0F0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Simple Anidada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649016" cy="4373562"/>
          </a:xfrm>
        </p:spPr>
        <p:txBody>
          <a:bodyPr/>
          <a:lstStyle/>
          <a:p>
            <a:r>
              <a:rPr lang="es-ES" dirty="0"/>
              <a:t>Es aquella donde una condicional simple se encuentra dentro de otra condicional simple.</a:t>
            </a:r>
          </a:p>
          <a:p>
            <a:r>
              <a:rPr lang="es-ES" dirty="0"/>
              <a:t>Las instrucciones se ejecutan solo si las condiciones son verdaderas.</a:t>
            </a:r>
          </a:p>
          <a:p>
            <a:r>
              <a:rPr lang="es-ES" dirty="0"/>
              <a:t>Se pueden incluir más instrucciones antes y después de las condiciones anidadas.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89135D-E7C1-CDEC-2A58-F1A275858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289" y="2317880"/>
            <a:ext cx="3866583" cy="3355862"/>
          </a:xfrm>
          <a:prstGeom prst="roundRect">
            <a:avLst>
              <a:gd name="adj" fmla="val 3731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opcional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1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2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// ...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opcional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Condicional Simple Anidada. Ejemplo 1.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46263"/>
            <a:ext cx="4786745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en Java que determine si a una persona le corresponde recibir un bono. Los requisitos son que la persona tenga al menos 65 años y sus ingresos no sean mayores a 800 soles.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7F0CAC-17BC-8EDD-47E9-1D335C0CE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67165"/>
            <a:ext cx="5406636" cy="2523741"/>
          </a:xfrm>
          <a:prstGeom prst="roundRect">
            <a:avLst>
              <a:gd name="adj" fmla="val 4470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1300.0f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obtendrá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bono."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746781-51FA-4EB7-B445-907A403F449C}"/>
              </a:ext>
            </a:extLst>
          </p:cNvPr>
          <p:cNvGrpSpPr/>
          <p:nvPr/>
        </p:nvGrpSpPr>
        <p:grpSpPr>
          <a:xfrm>
            <a:off x="6096000" y="4730317"/>
            <a:ext cx="5406636" cy="1653309"/>
            <a:chOff x="5684981" y="4849091"/>
            <a:chExt cx="5406636" cy="16533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004CB8-4D64-E2C0-EB1E-C9AB2B738AB3}"/>
                </a:ext>
              </a:extLst>
            </p:cNvPr>
            <p:cNvSpPr/>
            <p:nvPr/>
          </p:nvSpPr>
          <p:spPr>
            <a:xfrm>
              <a:off x="5684981" y="4849091"/>
              <a:ext cx="5406636" cy="1653309"/>
            </a:xfrm>
            <a:prstGeom prst="roundRect">
              <a:avLst>
                <a:gd name="adj" fmla="val 549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DA6A31-5A18-43DC-1DC4-86DB0A86CF25}"/>
                </a:ext>
              </a:extLst>
            </p:cNvPr>
            <p:cNvCxnSpPr/>
            <p:nvPr/>
          </p:nvCxnSpPr>
          <p:spPr>
            <a:xfrm flipV="1">
              <a:off x="6289963" y="5407914"/>
              <a:ext cx="1311564" cy="392522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78D370-8B65-98C9-6840-0820DCA35E8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693892" y="5213952"/>
              <a:ext cx="858982" cy="193962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5A4244-8ED0-D9E4-E9CF-5BBD23B996D4}"/>
                </a:ext>
              </a:extLst>
            </p:cNvPr>
            <p:cNvSpPr/>
            <p:nvPr/>
          </p:nvSpPr>
          <p:spPr>
            <a:xfrm>
              <a:off x="6096000" y="5606473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0D370F-8B39-7372-F94C-393F81EE11BD}"/>
                </a:ext>
              </a:extLst>
            </p:cNvPr>
            <p:cNvSpPr/>
            <p:nvPr/>
          </p:nvSpPr>
          <p:spPr>
            <a:xfrm>
              <a:off x="7407564" y="5213951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2C2839E-06A9-D8E4-064E-2AA9D0903360}"/>
                </a:ext>
              </a:extLst>
            </p:cNvPr>
            <p:cNvSpPr/>
            <p:nvPr/>
          </p:nvSpPr>
          <p:spPr>
            <a:xfrm>
              <a:off x="8552874" y="5019988"/>
              <a:ext cx="2339109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Obtiene el bono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7931C8-A4C8-81EB-3D29-B5CDD37CE1DC}"/>
                </a:ext>
              </a:extLst>
            </p:cNvPr>
            <p:cNvSpPr txBox="1"/>
            <p:nvPr/>
          </p:nvSpPr>
          <p:spPr>
            <a:xfrm>
              <a:off x="7802925" y="5002006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D566BE-8C56-7D4A-00C8-F5E4E7BBCE1C}"/>
                </a:ext>
              </a:extLst>
            </p:cNvPr>
            <p:cNvSpPr txBox="1"/>
            <p:nvPr/>
          </p:nvSpPr>
          <p:spPr>
            <a:xfrm>
              <a:off x="6426710" y="5327913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1F8BF7-CA09-D123-7FF1-29D4E428E787}"/>
                </a:ext>
              </a:extLst>
            </p:cNvPr>
            <p:cNvSpPr txBox="1"/>
            <p:nvPr/>
          </p:nvSpPr>
          <p:spPr>
            <a:xfrm>
              <a:off x="5684981" y="6026258"/>
              <a:ext cx="1209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edad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&gt;= 65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403719-4FA0-3EC2-F3CE-97DADC2E1F2C}"/>
                </a:ext>
              </a:extLst>
            </p:cNvPr>
            <p:cNvSpPr txBox="1"/>
            <p:nvPr/>
          </p:nvSpPr>
          <p:spPr>
            <a:xfrm>
              <a:off x="6751784" y="5611457"/>
              <a:ext cx="17087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Ingresos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&lt;= 800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C9EDE6-6FCE-3D26-6CD7-7F34282C444B}"/>
              </a:ext>
            </a:extLst>
          </p:cNvPr>
          <p:cNvSpPr txBox="1"/>
          <p:nvPr/>
        </p:nvSpPr>
        <p:spPr>
          <a:xfrm>
            <a:off x="7917874" y="5946161"/>
            <a:ext cx="343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00B0F0"/>
                </a:solidFill>
              </a:rPr>
              <a:t>Diagrama</a:t>
            </a:r>
            <a:r>
              <a:rPr lang="en-US" i="1" dirty="0">
                <a:solidFill>
                  <a:srgbClr val="00B0F0"/>
                </a:solidFill>
              </a:rPr>
              <a:t> de árbol de </a:t>
            </a:r>
            <a:r>
              <a:rPr lang="en-US" i="1" dirty="0" err="1">
                <a:solidFill>
                  <a:srgbClr val="00B0F0"/>
                </a:solidFill>
              </a:rPr>
              <a:t>decisión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Condicional simple anidada. Ejemplo 2.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257800" cy="4373562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Escribir un programa en Java en el que, dada una nota, muestre “Aprobado” si ésta es mayor o igual a 12. Mostrar además “¡Muy bien hecho!” si obtuvo más de 15, y “Felicitaciones” si obtuvo al menos 18.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068D4E-C915-6C2B-48E6-8FD654406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76998"/>
            <a:ext cx="5406636" cy="2164735"/>
          </a:xfrm>
          <a:prstGeom prst="roundRect">
            <a:avLst>
              <a:gd name="adj" fmla="val 4059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(nota &gt;=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Aprobado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(nota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"¡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bien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hecho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(nota &gt;=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Felicitaciones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DCE638-E227-E1D8-B046-C51127D2DCD6}"/>
              </a:ext>
            </a:extLst>
          </p:cNvPr>
          <p:cNvGrpSpPr/>
          <p:nvPr/>
        </p:nvGrpSpPr>
        <p:grpSpPr>
          <a:xfrm>
            <a:off x="1925855" y="4730317"/>
            <a:ext cx="9576781" cy="1653309"/>
            <a:chOff x="1925855" y="4730317"/>
            <a:chExt cx="9576781" cy="16533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670C660-55B9-24EA-4190-897C37D758C9}"/>
                </a:ext>
              </a:extLst>
            </p:cNvPr>
            <p:cNvSpPr/>
            <p:nvPr/>
          </p:nvSpPr>
          <p:spPr>
            <a:xfrm>
              <a:off x="1925855" y="4730317"/>
              <a:ext cx="9576781" cy="1653309"/>
            </a:xfrm>
            <a:prstGeom prst="roundRect">
              <a:avLst>
                <a:gd name="adj" fmla="val 549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E5C6A2-A19E-A419-7FFF-8C5D5E4BD808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2657890" y="5451246"/>
              <a:ext cx="806275" cy="18939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995A9-1094-239D-8E8E-C232BBCE852E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4676072" y="5448166"/>
              <a:ext cx="761937" cy="3080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88C73-598D-4527-AE82-B30A6B0140B4}"/>
                </a:ext>
              </a:extLst>
            </p:cNvPr>
            <p:cNvSpPr txBox="1"/>
            <p:nvPr/>
          </p:nvSpPr>
          <p:spPr>
            <a:xfrm>
              <a:off x="8806954" y="4792523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CDA6E-FC3C-138D-46CD-0BB17F8761E8}"/>
                </a:ext>
              </a:extLst>
            </p:cNvPr>
            <p:cNvSpPr txBox="1"/>
            <p:nvPr/>
          </p:nvSpPr>
          <p:spPr>
            <a:xfrm>
              <a:off x="2681353" y="5271254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44BEF3-2677-C7DC-6FB8-656C26BF9F6B}"/>
                </a:ext>
              </a:extLst>
            </p:cNvPr>
            <p:cNvSpPr txBox="1"/>
            <p:nvPr/>
          </p:nvSpPr>
          <p:spPr>
            <a:xfrm>
              <a:off x="2014781" y="5902889"/>
              <a:ext cx="1209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nota &gt;= 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8DBEF0-ADEF-6B6B-9FD4-6B578E1F6D5F}"/>
                </a:ext>
              </a:extLst>
            </p:cNvPr>
            <p:cNvSpPr txBox="1"/>
            <p:nvPr/>
          </p:nvSpPr>
          <p:spPr>
            <a:xfrm>
              <a:off x="4826577" y="5660245"/>
              <a:ext cx="17087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nota &gt; 15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9BB013-84F7-B4DE-F942-9AEDEFF7A93F}"/>
                </a:ext>
              </a:extLst>
            </p:cNvPr>
            <p:cNvSpPr txBox="1"/>
            <p:nvPr/>
          </p:nvSpPr>
          <p:spPr>
            <a:xfrm>
              <a:off x="7917874" y="6014513"/>
              <a:ext cx="34359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i="1" dirty="0" err="1">
                  <a:solidFill>
                    <a:srgbClr val="00B0F0"/>
                  </a:solidFill>
                </a:rPr>
                <a:t>Diagrama</a:t>
              </a:r>
              <a:r>
                <a:rPr lang="en-US" i="1" dirty="0">
                  <a:solidFill>
                    <a:srgbClr val="00B0F0"/>
                  </a:solidFill>
                </a:rPr>
                <a:t> de árbol de </a:t>
              </a:r>
              <a:r>
                <a:rPr lang="en-US" i="1" dirty="0" err="1">
                  <a:solidFill>
                    <a:srgbClr val="00B0F0"/>
                  </a:solidFill>
                </a:rPr>
                <a:t>decisión</a:t>
              </a:r>
              <a:endParaRPr lang="en-US" i="1" dirty="0">
                <a:solidFill>
                  <a:srgbClr val="00B0F0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75B4918-DFFB-84A4-80C2-B7FF928CCED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5680226" y="5218924"/>
              <a:ext cx="759370" cy="24172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B4D5E71-ADD4-33AD-478C-ED20FEAC9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0331" y="5026177"/>
              <a:ext cx="806275" cy="18939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670586-5937-F140-E6B7-C668D468B23A}"/>
                </a:ext>
              </a:extLst>
            </p:cNvPr>
            <p:cNvCxnSpPr>
              <a:cxnSpLocks/>
              <a:stCxn id="25" idx="3"/>
              <a:endCxn id="30" idx="2"/>
            </p:cNvCxnSpPr>
            <p:nvPr/>
          </p:nvCxnSpPr>
          <p:spPr>
            <a:xfrm flipV="1">
              <a:off x="8148323" y="5215405"/>
              <a:ext cx="339791" cy="351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59D60B-0C51-4D40-C0D2-C6DD5D8B59AD}"/>
                </a:ext>
              </a:extLst>
            </p:cNvPr>
            <p:cNvSpPr/>
            <p:nvPr/>
          </p:nvSpPr>
          <p:spPr>
            <a:xfrm>
              <a:off x="2425800" y="5483104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052501-EC2D-6252-B999-CE37DD016DE8}"/>
                </a:ext>
              </a:extLst>
            </p:cNvPr>
            <p:cNvSpPr/>
            <p:nvPr/>
          </p:nvSpPr>
          <p:spPr>
            <a:xfrm>
              <a:off x="5438009" y="5257282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DF3613-D54A-D218-8697-09F6D5A3F257}"/>
                </a:ext>
              </a:extLst>
            </p:cNvPr>
            <p:cNvSpPr/>
            <p:nvPr/>
          </p:nvSpPr>
          <p:spPr>
            <a:xfrm>
              <a:off x="9481190" y="4866645"/>
              <a:ext cx="1524502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“Felicitaciones”</a:t>
              </a:r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A5234D-A7A6-B150-D91C-51A2AD070377}"/>
                </a:ext>
              </a:extLst>
            </p:cNvPr>
            <p:cNvSpPr/>
            <p:nvPr/>
          </p:nvSpPr>
          <p:spPr>
            <a:xfrm>
              <a:off x="3464165" y="5257282"/>
              <a:ext cx="1262641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“Aprobado”</a:t>
              </a:r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9925ED9-4E40-3CD6-00C5-CE98DC224503}"/>
                </a:ext>
              </a:extLst>
            </p:cNvPr>
            <p:cNvSpPr/>
            <p:nvPr/>
          </p:nvSpPr>
          <p:spPr>
            <a:xfrm>
              <a:off x="6439596" y="5024960"/>
              <a:ext cx="1708727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“¡Muy bien hecho!”</a:t>
              </a:r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4A5FB6-FE48-F3DE-FD85-E66C0357500F}"/>
                </a:ext>
              </a:extLst>
            </p:cNvPr>
            <p:cNvSpPr/>
            <p:nvPr/>
          </p:nvSpPr>
          <p:spPr>
            <a:xfrm>
              <a:off x="8488114" y="5021441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48AB44-2449-231C-C099-561822AE4A3E}"/>
                </a:ext>
              </a:extLst>
            </p:cNvPr>
            <p:cNvSpPr txBox="1"/>
            <p:nvPr/>
          </p:nvSpPr>
          <p:spPr>
            <a:xfrm>
              <a:off x="5769753" y="5080880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23629-1AC6-8A03-F6A8-BA6258764717}"/>
                </a:ext>
              </a:extLst>
            </p:cNvPr>
            <p:cNvSpPr txBox="1"/>
            <p:nvPr/>
          </p:nvSpPr>
          <p:spPr>
            <a:xfrm>
              <a:off x="7801920" y="5421807"/>
              <a:ext cx="17087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nota &gt;= 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Doble Anidada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649016" cy="4373562"/>
          </a:xfrm>
        </p:spPr>
        <p:txBody>
          <a:bodyPr/>
          <a:lstStyle/>
          <a:p>
            <a:r>
              <a:rPr lang="es-ES" dirty="0"/>
              <a:t>Es aquella donde una condicional doble se encuentra dentro una otra condicional simple o doble.</a:t>
            </a:r>
          </a:p>
          <a:p>
            <a:r>
              <a:rPr lang="es-ES" dirty="0"/>
              <a:t>Se pueden incluir más instrucciones antes y después de las condiciones anidadas.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89135D-E7C1-CDEC-2A58-F1A275858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289" y="2482588"/>
            <a:ext cx="3866583" cy="3026446"/>
          </a:xfrm>
          <a:prstGeom prst="roundRect">
            <a:avLst>
              <a:gd name="adj" fmla="val 3731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opcional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condición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else {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instrucciones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opcional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5BCAB5-C040-644F-A904-0BBCCB8D6631}"/>
              </a:ext>
            </a:extLst>
          </p:cNvPr>
          <p:cNvGrpSpPr/>
          <p:nvPr/>
        </p:nvGrpSpPr>
        <p:grpSpPr>
          <a:xfrm>
            <a:off x="838200" y="-36377"/>
            <a:ext cx="4629752" cy="1015663"/>
            <a:chOff x="924025" y="1526961"/>
            <a:chExt cx="4629752" cy="1015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778F-2CA2-3A55-B395-176ED8C4F04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3BEDF-E6BD-C10B-D660-1680609A537F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br>
                <a:rPr lang="es-ES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DE63-768B-EDC5-7250-2DD90FE33DB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D0E52-BE02-3208-ED7F-96A0A279C38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A96E-FE1F-DD8B-F02B-3F2A1FB1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 Doble Anidada. Ejemplo.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6D38B-89CE-4804-188C-6F68B0C16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BADA09-F75D-A2CA-47AC-9517967714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424055" cy="4373562"/>
          </a:xfrm>
        </p:spPr>
        <p:txBody>
          <a:bodyPr/>
          <a:lstStyle/>
          <a:p>
            <a:pPr marL="5080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Escribir un programa que solicite un número entero y determine si es positivo, negativo o cero.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73F7C8-10C9-B935-5A6B-ABE9ED81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526" y="2351974"/>
            <a:ext cx="5119045" cy="3666887"/>
          </a:xfrm>
          <a:prstGeom prst="roundRect">
            <a:avLst>
              <a:gd name="adj" fmla="val 3247"/>
            </a:avLst>
          </a:prstGeom>
          <a:solidFill>
            <a:srgbClr val="1E1F2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java.util.Scanner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DemoCondicional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(String[]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189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args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Scanner lector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Scanner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(System.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un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número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lector.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Positivo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Negativo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"Cero"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CED0D6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ED0D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4C4CCD-27C9-DDA7-4C84-879458EACAC8}"/>
              </a:ext>
            </a:extLst>
          </p:cNvPr>
          <p:cNvGrpSpPr/>
          <p:nvPr/>
        </p:nvGrpSpPr>
        <p:grpSpPr>
          <a:xfrm>
            <a:off x="1071836" y="3777672"/>
            <a:ext cx="4710132" cy="2442153"/>
            <a:chOff x="813217" y="3777673"/>
            <a:chExt cx="4710132" cy="244215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595DB3-DCF5-B1E2-96B2-6B598D126241}"/>
                </a:ext>
              </a:extLst>
            </p:cNvPr>
            <p:cNvSpPr/>
            <p:nvPr/>
          </p:nvSpPr>
          <p:spPr>
            <a:xfrm>
              <a:off x="813217" y="3777673"/>
              <a:ext cx="4710132" cy="2442153"/>
            </a:xfrm>
            <a:prstGeom prst="roundRect">
              <a:avLst>
                <a:gd name="adj" fmla="val 549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4A3ED5-3148-8C49-ACA7-FD29F51E9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9323" y="4590084"/>
              <a:ext cx="694728" cy="409781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0C70AC-B649-3CCC-5BE9-DA745572652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2838427" y="4929963"/>
              <a:ext cx="1037356" cy="36010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3D472D-203F-1902-F179-35CF8D3A06D1}"/>
                </a:ext>
              </a:extLst>
            </p:cNvPr>
            <p:cNvSpPr txBox="1"/>
            <p:nvPr/>
          </p:nvSpPr>
          <p:spPr>
            <a:xfrm>
              <a:off x="2958868" y="4855956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D71430-958E-45FA-A5BB-8965B7419415}"/>
                </a:ext>
              </a:extLst>
            </p:cNvPr>
            <p:cNvSpPr txBox="1"/>
            <p:nvPr/>
          </p:nvSpPr>
          <p:spPr>
            <a:xfrm>
              <a:off x="1565300" y="4555575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Sí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C71FE7-30E5-AE74-7BFD-990B0F16A57D}"/>
                </a:ext>
              </a:extLst>
            </p:cNvPr>
            <p:cNvSpPr txBox="1"/>
            <p:nvPr/>
          </p:nvSpPr>
          <p:spPr>
            <a:xfrm>
              <a:off x="913820" y="5278980"/>
              <a:ext cx="1209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numero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&gt; 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527C9-767B-431D-DFA5-1B29DDDBDD0F}"/>
                </a:ext>
              </a:extLst>
            </p:cNvPr>
            <p:cNvSpPr txBox="1"/>
            <p:nvPr/>
          </p:nvSpPr>
          <p:spPr>
            <a:xfrm>
              <a:off x="1972380" y="5465407"/>
              <a:ext cx="17087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numero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&lt;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67E0C3-B4E3-3675-7A4F-0A4DD477AB40}"/>
                </a:ext>
              </a:extLst>
            </p:cNvPr>
            <p:cNvSpPr txBox="1"/>
            <p:nvPr/>
          </p:nvSpPr>
          <p:spPr>
            <a:xfrm>
              <a:off x="1444395" y="3877642"/>
              <a:ext cx="34359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err="1">
                  <a:solidFill>
                    <a:srgbClr val="00B0F0"/>
                  </a:solidFill>
                </a:rPr>
                <a:t>Diagrama</a:t>
              </a:r>
              <a:r>
                <a:rPr lang="en-US" i="1" dirty="0">
                  <a:solidFill>
                    <a:srgbClr val="00B0F0"/>
                  </a:solidFill>
                </a:rPr>
                <a:t> de árbol de </a:t>
              </a:r>
              <a:r>
                <a:rPr lang="en-US" i="1" dirty="0" err="1">
                  <a:solidFill>
                    <a:srgbClr val="00B0F0"/>
                  </a:solidFill>
                </a:rPr>
                <a:t>decisión</a:t>
              </a:r>
              <a:endParaRPr lang="en-US" i="1" dirty="0">
                <a:solidFill>
                  <a:srgbClr val="00B0F0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CA0582-3B76-4168-AC10-104921E55F26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2798342" y="5278980"/>
              <a:ext cx="1089952" cy="433815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539104-27DA-9829-E28F-AB4AECDEF018}"/>
                </a:ext>
              </a:extLst>
            </p:cNvPr>
            <p:cNvSpPr txBox="1"/>
            <p:nvPr/>
          </p:nvSpPr>
          <p:spPr>
            <a:xfrm>
              <a:off x="3162358" y="5199020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No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2BDE10-E64C-88B9-2058-5918E867100E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549783" y="5126914"/>
              <a:ext cx="1078377" cy="134951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3841910-FFBC-C603-EEF0-AEB996CFDC71}"/>
                </a:ext>
              </a:extLst>
            </p:cNvPr>
            <p:cNvSpPr/>
            <p:nvPr/>
          </p:nvSpPr>
          <p:spPr>
            <a:xfrm>
              <a:off x="1324839" y="4859195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6D3BDD-9513-EFB7-ED80-272AD702C401}"/>
                </a:ext>
              </a:extLst>
            </p:cNvPr>
            <p:cNvSpPr/>
            <p:nvPr/>
          </p:nvSpPr>
          <p:spPr>
            <a:xfrm>
              <a:off x="2628160" y="5067901"/>
              <a:ext cx="387927" cy="3879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8732D1D-CA8B-3D33-A329-CC2388C01057}"/>
                </a:ext>
              </a:extLst>
            </p:cNvPr>
            <p:cNvSpPr/>
            <p:nvPr/>
          </p:nvSpPr>
          <p:spPr>
            <a:xfrm>
              <a:off x="3875783" y="4735999"/>
              <a:ext cx="1269585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“Negativo”</a:t>
              </a:r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094B788-6F94-8AA6-1795-B7025A0BDB0A}"/>
                </a:ext>
              </a:extLst>
            </p:cNvPr>
            <p:cNvSpPr/>
            <p:nvPr/>
          </p:nvSpPr>
          <p:spPr>
            <a:xfrm>
              <a:off x="2334051" y="4326724"/>
              <a:ext cx="1212713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“Positivo”</a:t>
              </a:r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5A1346F-33C0-4758-B636-9D79CBD46361}"/>
                </a:ext>
              </a:extLst>
            </p:cNvPr>
            <p:cNvSpPr/>
            <p:nvPr/>
          </p:nvSpPr>
          <p:spPr>
            <a:xfrm>
              <a:off x="3888294" y="5518831"/>
              <a:ext cx="1269585" cy="38792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“Cero”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4FCC24-AEA2-ADB9-9C28-2FE56411C4F3}"/>
                </a:ext>
              </a:extLst>
            </p:cNvPr>
            <p:cNvSpPr txBox="1"/>
            <p:nvPr/>
          </p:nvSpPr>
          <p:spPr>
            <a:xfrm>
              <a:off x="1841302" y="4885346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No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8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Estructura Condicional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if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..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else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 anidada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3787605-338E-D768-956B-A8C52CD5822F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2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F78-802D-A9F9-DEA8-5510603A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344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20267-D186-EA9A-B273-01FFE7205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D57E-CE14-D9F7-A063-4CB74F09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"/>
          <a:stretch/>
        </p:blipFill>
        <p:spPr>
          <a:xfrm>
            <a:off x="310882" y="2652675"/>
            <a:ext cx="5554209" cy="4200525"/>
          </a:xfrm>
          <a:prstGeom prst="rect">
            <a:avLst/>
          </a:prstGeom>
          <a:effectLst>
            <a:outerShdw blurRad="1651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E4CAA-0450-54F5-F68F-E660361267BD}"/>
              </a:ext>
            </a:extLst>
          </p:cNvPr>
          <p:cNvSpPr/>
          <p:nvPr/>
        </p:nvSpPr>
        <p:spPr>
          <a:xfrm>
            <a:off x="6502398" y="1467752"/>
            <a:ext cx="4017817" cy="960582"/>
          </a:xfrm>
          <a:prstGeom prst="rect">
            <a:avLst/>
          </a:prstGeom>
          <a:solidFill>
            <a:srgbClr val="CC00CC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Simple</a:t>
            </a:r>
            <a:endParaRPr lang="en-US" sz="1800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177DE58-5A64-5817-5493-3C9ADAA870E4}"/>
              </a:ext>
            </a:extLst>
          </p:cNvPr>
          <p:cNvSpPr/>
          <p:nvPr/>
        </p:nvSpPr>
        <p:spPr>
          <a:xfrm>
            <a:off x="7185041" y="3263123"/>
            <a:ext cx="4103255" cy="960582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Doble</a:t>
            </a:r>
            <a:endParaRPr lang="en-US" sz="1800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7A3DE3A-F42B-A94C-EF6A-58621FE0BB6F}"/>
              </a:ext>
            </a:extLst>
          </p:cNvPr>
          <p:cNvSpPr/>
          <p:nvPr/>
        </p:nvSpPr>
        <p:spPr>
          <a:xfrm>
            <a:off x="4010889" y="2092867"/>
            <a:ext cx="2198255" cy="2198255"/>
          </a:xfrm>
          <a:prstGeom prst="diamond">
            <a:avLst/>
          </a:prstGeom>
          <a:solidFill>
            <a:srgbClr val="92D050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800" dirty="0"/>
              <a:t>Condición</a:t>
            </a:r>
            <a:endParaRPr lang="en-US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83F3E-174E-C35D-F16E-4F02FD185276}"/>
              </a:ext>
            </a:extLst>
          </p:cNvPr>
          <p:cNvSpPr/>
          <p:nvPr/>
        </p:nvSpPr>
        <p:spPr>
          <a:xfrm>
            <a:off x="5257798" y="4792963"/>
            <a:ext cx="3435927" cy="960582"/>
          </a:xfrm>
          <a:prstGeom prst="roundRect">
            <a:avLst>
              <a:gd name="adj" fmla="val 50000"/>
            </a:avLst>
          </a:prstGeom>
          <a:solidFill>
            <a:srgbClr val="00B0F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 err="1"/>
              <a:t>Check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B9EA-1661-E54C-68E5-993E4854A046}"/>
              </a:ext>
            </a:extLst>
          </p:cNvPr>
          <p:cNvSpPr txBox="1"/>
          <p:nvPr/>
        </p:nvSpPr>
        <p:spPr>
          <a:xfrm>
            <a:off x="3999345" y="6421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https://www.pngall.com/wp-content/uploads/8/Thinking-Woman-PNG-Clipart.png</a:t>
            </a:r>
          </a:p>
        </p:txBody>
      </p:sp>
    </p:spTree>
    <p:extLst>
      <p:ext uri="{BB962C8B-B14F-4D97-AF65-F5344CB8AC3E}">
        <p14:creationId xmlns:p14="http://schemas.microsoft.com/office/powerpoint/2010/main" val="37491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9F011D-5F64-FF4A-E276-093B5E30AF01}"/>
              </a:ext>
            </a:extLst>
          </p:cNvPr>
          <p:cNvGrpSpPr/>
          <p:nvPr/>
        </p:nvGrpSpPr>
        <p:grpSpPr>
          <a:xfrm>
            <a:off x="838200" y="-36378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AC5FE-6663-61F3-E06A-FF6F57A7BE1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95873A-A832-8E20-2283-44935F9044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A9F1CE-8435-C630-E10C-E837501C53E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148D76-38AB-A8C5-DFBE-5BD3E1F6F5B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1005E2-C1AE-8447-C3C1-6BCDDFB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37955-1EF4-BF30-5DFB-F6C64B6D53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2"/>
            <a:ext cx="10515600" cy="45100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s-ES" sz="2400" dirty="0"/>
              <a:t>El gobierno ha decretado un aumento en los </a:t>
            </a:r>
            <a:br>
              <a:rPr lang="es-ES" sz="2400" dirty="0"/>
            </a:br>
            <a:r>
              <a:rPr lang="es-ES" sz="2400" dirty="0"/>
              <a:t>salarios de los altos funcionarios de acuerdo </a:t>
            </a:r>
            <a:br>
              <a:rPr lang="es-ES" sz="2400" dirty="0"/>
            </a:br>
            <a:r>
              <a:rPr lang="es-ES" sz="2400" dirty="0"/>
              <a:t>a la siguiente escala:</a:t>
            </a:r>
          </a:p>
          <a:p>
            <a:pPr>
              <a:lnSpc>
                <a:spcPct val="110000"/>
              </a:lnSpc>
            </a:pPr>
            <a:endParaRPr lang="es-ES" sz="2400" dirty="0"/>
          </a:p>
          <a:p>
            <a:pPr>
              <a:lnSpc>
                <a:spcPct val="110000"/>
              </a:lnSpc>
            </a:pPr>
            <a:endParaRPr lang="es-ES" sz="2400" dirty="0"/>
          </a:p>
          <a:p>
            <a:pPr>
              <a:lnSpc>
                <a:spcPct val="110000"/>
              </a:lnSpc>
            </a:pPr>
            <a:endParaRPr lang="es-ES" sz="2400" dirty="0"/>
          </a:p>
          <a:p>
            <a:pPr>
              <a:lnSpc>
                <a:spcPct val="110000"/>
              </a:lnSpc>
            </a:pPr>
            <a:r>
              <a:rPr lang="es-ES" sz="2400" dirty="0"/>
              <a:t>Los salarios actuales son: Salud (S/.15000), </a:t>
            </a:r>
            <a:br>
              <a:rPr lang="es-ES" sz="2400" dirty="0"/>
            </a:br>
            <a:r>
              <a:rPr lang="es-ES" sz="2400" dirty="0"/>
              <a:t>Educación (S/.12000), Transporte (S/. 18000)</a:t>
            </a:r>
          </a:p>
          <a:p>
            <a:pPr>
              <a:lnSpc>
                <a:spcPct val="110000"/>
              </a:lnSpc>
            </a:pPr>
            <a:r>
              <a:rPr lang="es-ES" sz="2400" dirty="0"/>
              <a:t>Escribir un programa en Java que solicite el sexo y sector de un funcionario y calcular el monto que percibirá luego de aplicado el aumento.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FCCA4C-29B6-61C5-6E57-533724124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48215"/>
              </p:ext>
            </p:extLst>
          </p:nvPr>
        </p:nvGraphicFramePr>
        <p:xfrm>
          <a:off x="1406663" y="3146872"/>
          <a:ext cx="5219700" cy="120015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680725869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73251498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6944296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44120934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1800" b="0" dirty="0">
                          <a:solidFill>
                            <a:schemeClr val="bg1"/>
                          </a:solidFill>
                          <a:effectLst/>
                        </a:rPr>
                        <a:t>Sexo​</a:t>
                      </a:r>
                      <a:endParaRPr lang="es-419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chemeClr val="bg1"/>
                          </a:solidFill>
                          <a:effectLst/>
                        </a:rPr>
                        <a:t>Salud​</a:t>
                      </a:r>
                      <a:endParaRPr lang="es-419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chemeClr val="bg1"/>
                          </a:solidFill>
                          <a:effectLst/>
                        </a:rPr>
                        <a:t>Educación​</a:t>
                      </a:r>
                      <a:endParaRPr lang="es-419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chemeClr val="bg1"/>
                          </a:solidFill>
                          <a:effectLst/>
                        </a:rPr>
                        <a:t>Transporte​</a:t>
                      </a:r>
                      <a:endParaRPr lang="es-419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6756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1800" b="0" dirty="0">
                          <a:solidFill>
                            <a:srgbClr val="000000"/>
                          </a:solidFill>
                          <a:effectLst/>
                        </a:rPr>
                        <a:t>Femenino​</a:t>
                      </a:r>
                      <a:endParaRPr lang="es-419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rgbClr val="000000"/>
                          </a:solidFill>
                          <a:effectLst/>
                        </a:rPr>
                        <a:t>25%​</a:t>
                      </a:r>
                      <a:endParaRPr lang="es-419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>
                          <a:solidFill>
                            <a:srgbClr val="000000"/>
                          </a:solidFill>
                          <a:effectLst/>
                        </a:rPr>
                        <a:t>12%​</a:t>
                      </a:r>
                      <a:endParaRPr lang="es-419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>
                          <a:solidFill>
                            <a:srgbClr val="000000"/>
                          </a:solidFill>
                          <a:effectLst/>
                        </a:rPr>
                        <a:t>20%​</a:t>
                      </a:r>
                      <a:endParaRPr lang="es-419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7986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es-419" sz="1800" b="0">
                          <a:solidFill>
                            <a:srgbClr val="000000"/>
                          </a:solidFill>
                          <a:effectLst/>
                        </a:rPr>
                        <a:t>Masculino​</a:t>
                      </a:r>
                      <a:endParaRPr lang="es-419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>
                          <a:solidFill>
                            <a:srgbClr val="000000"/>
                          </a:solidFill>
                          <a:effectLst/>
                        </a:rPr>
                        <a:t>20%​</a:t>
                      </a:r>
                      <a:endParaRPr lang="es-419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rgbClr val="000000"/>
                          </a:solidFill>
                          <a:effectLst/>
                        </a:rPr>
                        <a:t>11%​</a:t>
                      </a:r>
                      <a:endParaRPr lang="es-419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800" b="0" dirty="0">
                          <a:solidFill>
                            <a:srgbClr val="000000"/>
                          </a:solidFill>
                          <a:effectLst/>
                        </a:rPr>
                        <a:t>15%​</a:t>
                      </a:r>
                      <a:endParaRPr lang="es-419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3901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1B1FE8-A910-40BD-4271-8AD9E8103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7135"/>
          <a:stretch/>
        </p:blipFill>
        <p:spPr>
          <a:xfrm>
            <a:off x="7351078" y="1636006"/>
            <a:ext cx="4840922" cy="314689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4B5BD-6584-8115-E2CE-F0F9F761B3CE}"/>
              </a:ext>
            </a:extLst>
          </p:cNvPr>
          <p:cNvSpPr txBox="1"/>
          <p:nvPr/>
        </p:nvSpPr>
        <p:spPr>
          <a:xfrm>
            <a:off x="104322" y="6527063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https://www.huntsearch.com/assets/board-of-directors-lg.jpg</a:t>
            </a:r>
          </a:p>
        </p:txBody>
      </p:sp>
    </p:spTree>
    <p:extLst>
      <p:ext uri="{BB962C8B-B14F-4D97-AF65-F5344CB8AC3E}">
        <p14:creationId xmlns:p14="http://schemas.microsoft.com/office/powerpoint/2010/main" val="25852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B42F531-BE19-1EA6-E490-F387C5DA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351" y="3429000"/>
            <a:ext cx="4636649" cy="3118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9F011D-5F64-FF4A-E276-093B5E30AF01}"/>
              </a:ext>
            </a:extLst>
          </p:cNvPr>
          <p:cNvGrpSpPr/>
          <p:nvPr/>
        </p:nvGrpSpPr>
        <p:grpSpPr>
          <a:xfrm>
            <a:off x="838200" y="-36378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AC5FE-6663-61F3-E06A-FF6F57A7BE1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95873A-A832-8E20-2283-44935F90446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A9F1CE-8435-C630-E10C-E837501C53E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148D76-38AB-A8C5-DFBE-5BD3E1F6F5B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1005E2-C1AE-8447-C3C1-6BCDDFB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37955-1EF4-BF30-5DFB-F6C64B6D53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Escribir un programa en Java que lea las horas, minutos y segundos individualmente, y calcule qué hora sería en el siguiente segundo.</a:t>
            </a:r>
          </a:p>
          <a:p>
            <a:r>
              <a:rPr lang="es-ES" dirty="0"/>
              <a:t>Validar los valores ingresados de </a:t>
            </a:r>
            <a:br>
              <a:rPr lang="es-ES" dirty="0"/>
            </a:br>
            <a:r>
              <a:rPr lang="es-ES" dirty="0"/>
              <a:t>las horas (0-23), minutos (0-59) </a:t>
            </a:r>
            <a:br>
              <a:rPr lang="es-ES" dirty="0"/>
            </a:br>
            <a:r>
              <a:rPr lang="es-ES" dirty="0"/>
              <a:t>y segundos (0-59).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0D842-94AF-096C-4244-C4301CE1E974}"/>
              </a:ext>
            </a:extLst>
          </p:cNvPr>
          <p:cNvSpPr txBox="1"/>
          <p:nvPr/>
        </p:nvSpPr>
        <p:spPr>
          <a:xfrm>
            <a:off x="104322" y="6527063"/>
            <a:ext cx="6097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https://m.media-amazon.com/images/I/61KspX+ht8S._AC_SL1500_.jpg</a:t>
            </a:r>
          </a:p>
        </p:txBody>
      </p:sp>
    </p:spTree>
    <p:extLst>
      <p:ext uri="{BB962C8B-B14F-4D97-AF65-F5344CB8AC3E}">
        <p14:creationId xmlns:p14="http://schemas.microsoft.com/office/powerpoint/2010/main" val="6267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63A0-764F-792D-3F43-7474BD7A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263"/>
            <a:ext cx="10515600" cy="785528"/>
          </a:xfrm>
        </p:spPr>
        <p:txBody>
          <a:bodyPr/>
          <a:lstStyle/>
          <a:p>
            <a:r>
              <a:rPr lang="es-ES" dirty="0"/>
              <a:t>Tarea grupal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8E3C7-3BFF-8F75-8E58-2C4F28BEF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71356-1799-139A-6FB0-2987604527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607737"/>
            <a:ext cx="7144022" cy="4662434"/>
          </a:xfrm>
        </p:spPr>
        <p:txBody>
          <a:bodyPr>
            <a:normAutofit fontScale="55000" lnSpcReduction="20000"/>
          </a:bodyPr>
          <a:lstStyle/>
          <a:p>
            <a:pPr marL="565150" indent="-514350">
              <a:lnSpc>
                <a:spcPct val="120000"/>
              </a:lnSpc>
              <a:buSzPct val="99000"/>
              <a:buFont typeface="+mj-lt"/>
              <a:buAutoNum type="arabicPeriod"/>
            </a:pPr>
            <a:r>
              <a:rPr lang="es-ES" dirty="0"/>
              <a:t>Escribir un programa en Java que haga uso de estructuras condicionales dobles para realizar ciertas operaciones/procesos con datos, en cada caso.</a:t>
            </a:r>
          </a:p>
          <a:p>
            <a:pPr marL="565150" indent="-514350">
              <a:lnSpc>
                <a:spcPct val="120000"/>
              </a:lnSpc>
              <a:buSzPct val="99000"/>
              <a:buFont typeface="+mj-lt"/>
              <a:buAutoNum type="arabicPeriod"/>
            </a:pPr>
            <a:r>
              <a:rPr lang="es-ES" dirty="0"/>
              <a:t>Escribir un programa en Java que haga uso de estructuras condicionales dobles para realizar lecturas de datos distintos, en cada caso.</a:t>
            </a:r>
          </a:p>
          <a:p>
            <a:pPr marL="565150" indent="-514350">
              <a:lnSpc>
                <a:spcPct val="120000"/>
              </a:lnSpc>
              <a:buSzPct val="99000"/>
              <a:buFont typeface="+mj-lt"/>
              <a:buAutoNum type="arabicPeriod"/>
            </a:pPr>
            <a:r>
              <a:rPr lang="es-ES" dirty="0"/>
              <a:t>Escribir un programa en Java que haga uso de estructuras condicionales dobles para mostrar ciertos resultados en pantalla, en cada caso.</a:t>
            </a:r>
          </a:p>
          <a:p>
            <a:pPr marL="565150" indent="-514350">
              <a:lnSpc>
                <a:spcPct val="120000"/>
              </a:lnSpc>
              <a:buSzPct val="99000"/>
              <a:buFont typeface="+mj-lt"/>
              <a:buAutoNum type="arabicPeriod"/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Implementar 4 programas en Java para:</a:t>
            </a:r>
          </a:p>
          <a:p>
            <a:pPr marL="1022350" lvl="1" indent="-514350">
              <a:lnSpc>
                <a:spcPct val="120000"/>
              </a:lnSpc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Resolver un problema matemático que utilice una condicional simple anidada en una condición simple.</a:t>
            </a:r>
          </a:p>
          <a:p>
            <a:pPr marL="1022350" lvl="1" indent="-514350">
              <a:lnSpc>
                <a:spcPct val="120000"/>
              </a:lnSpc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Resolver un problema matemático que utilice una condicional simple anidada en una condición doble.</a:t>
            </a:r>
          </a:p>
          <a:p>
            <a:pPr marL="1022350" lvl="1" indent="-514350">
              <a:lnSpc>
                <a:spcPct val="120000"/>
              </a:lnSpc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Resolver un problema matemático que utilice una condicional doble anidada en una condición simple.</a:t>
            </a:r>
          </a:p>
          <a:p>
            <a:pPr marL="1022350" lvl="1" indent="-514350">
              <a:lnSpc>
                <a:spcPct val="120000"/>
              </a:lnSpc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Resolver un problema matemático que utilice una condicional doble anidada en una condición doble.</a:t>
            </a:r>
          </a:p>
          <a:p>
            <a:pPr marL="565150" indent="-514350" algn="l">
              <a:buSzPct val="99000"/>
              <a:buFont typeface="+mj-lt"/>
              <a:buAutoNum type="arabicPeriod"/>
            </a:pPr>
            <a:r>
              <a:rPr lang="es-E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Incluir el diagrama de árbol de decisiones de todos los programas.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2361B-123A-158C-5022-4E64314B5E2C}"/>
              </a:ext>
            </a:extLst>
          </p:cNvPr>
          <p:cNvSpPr txBox="1"/>
          <p:nvPr/>
        </p:nvSpPr>
        <p:spPr>
          <a:xfrm>
            <a:off x="8610600" y="1911165"/>
            <a:ext cx="3136611" cy="339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Indicaciones</a:t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Grupos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Entregables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 a). Video de 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minutos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máximo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propuestas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b).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Archivo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ZIP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conteniendo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Proyecto java con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Todos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integrantes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deben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aparecer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video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explicando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soluciones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Luego de la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explicación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cada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solución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se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deberá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introducir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cambio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código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que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genere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incorrecto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explicar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resultados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FA58-A78A-A9E9-3F96-6C468073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85" y="575321"/>
            <a:ext cx="1906405" cy="126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BBA385-B0C6-89B3-B418-4A75081C9951}"/>
              </a:ext>
            </a:extLst>
          </p:cNvPr>
          <p:cNvSpPr/>
          <p:nvPr/>
        </p:nvSpPr>
        <p:spPr>
          <a:xfrm>
            <a:off x="8191894" y="829559"/>
            <a:ext cx="45719" cy="55985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E552FA-A2B9-C429-034B-F673A9AF1F11}"/>
              </a:ext>
            </a:extLst>
          </p:cNvPr>
          <p:cNvGrpSpPr/>
          <p:nvPr/>
        </p:nvGrpSpPr>
        <p:grpSpPr>
          <a:xfrm>
            <a:off x="8763549" y="5382272"/>
            <a:ext cx="2590250" cy="815188"/>
            <a:chOff x="8672114" y="5435206"/>
            <a:chExt cx="2590250" cy="8151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980985-416A-00F2-EE63-03347F182C07}"/>
                </a:ext>
              </a:extLst>
            </p:cNvPr>
            <p:cNvSpPr txBox="1"/>
            <p:nvPr/>
          </p:nvSpPr>
          <p:spPr>
            <a:xfrm>
              <a:off x="8672114" y="5435206"/>
              <a:ext cx="2590250" cy="8151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54000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Recuerda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revisar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en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dirty="0" err="1">
                  <a:solidFill>
                    <a:srgbClr val="C00000"/>
                  </a:solidFill>
                  <a:latin typeface="+mj-lt"/>
                </a:rPr>
                <a:t>plataforma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rúbrica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 de la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tarea</a:t>
              </a:r>
              <a:r>
                <a:rPr lang="en-US" sz="1200" b="1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sz="1200" b="1" dirty="0" err="1">
                  <a:solidFill>
                    <a:srgbClr val="C00000"/>
                  </a:solidFill>
                  <a:latin typeface="+mj-lt"/>
                </a:rPr>
                <a:t>grupal</a:t>
              </a:r>
              <a:r>
                <a:rPr lang="en-US" sz="1200" dirty="0">
                  <a:solidFill>
                    <a:srgbClr val="C00000"/>
                  </a:solidFill>
                  <a:latin typeface="+mj-lt"/>
                </a:rPr>
                <a:t>.</a:t>
              </a:r>
            </a:p>
          </p:txBody>
        </p:sp>
        <p:pic>
          <p:nvPicPr>
            <p:cNvPr id="11" name="Graphic 10" descr="Clipboard Checked with solid fill">
              <a:extLst>
                <a:ext uri="{FF2B5EF4-FFF2-40B4-BE49-F238E27FC236}">
                  <a16:creationId xmlns:a16="http://schemas.microsoft.com/office/drawing/2014/main" id="{AAF868F3-6574-3F27-F42D-9C3CE9E8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1702" y="5508797"/>
              <a:ext cx="418135" cy="418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0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658068" cy="4373562"/>
          </a:xfrm>
        </p:spPr>
        <p:txBody>
          <a:bodyPr>
            <a:normAutofit/>
          </a:bodyPr>
          <a:lstStyle/>
          <a:p>
            <a:r>
              <a:rPr lang="es-ES" dirty="0"/>
              <a:t>¿Qué es anidamiento?</a:t>
            </a:r>
          </a:p>
          <a:p>
            <a:r>
              <a:rPr lang="es-ES" dirty="0"/>
              <a:t>¿En qué consiste el anidamiento de una estructura condicional simple?</a:t>
            </a:r>
          </a:p>
          <a:p>
            <a:r>
              <a:rPr lang="es-ES" dirty="0"/>
              <a:t>¿En qué consiste el anidamiento de una estructura condicional doble?</a:t>
            </a:r>
          </a:p>
          <a:p>
            <a:r>
              <a:rPr lang="es-ES" dirty="0"/>
              <a:t>¿Para qué nos sirve anidar estructuras condicionales?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F78-802D-A9F9-DEA8-5510603A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344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20267-D186-EA9A-B273-01FFE7205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</a:t>
            </a:fld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D57E-CE14-D9F7-A063-4CB74F09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"/>
          <a:stretch/>
        </p:blipFill>
        <p:spPr>
          <a:xfrm>
            <a:off x="310882" y="2652675"/>
            <a:ext cx="5554209" cy="4200525"/>
          </a:xfrm>
          <a:prstGeom prst="rect">
            <a:avLst/>
          </a:prstGeom>
          <a:effectLst>
            <a:outerShdw blurRad="1651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E4CAA-0450-54F5-F68F-E660361267BD}"/>
              </a:ext>
            </a:extLst>
          </p:cNvPr>
          <p:cNvSpPr/>
          <p:nvPr/>
        </p:nvSpPr>
        <p:spPr>
          <a:xfrm>
            <a:off x="6502398" y="1467752"/>
            <a:ext cx="4017817" cy="960582"/>
          </a:xfrm>
          <a:prstGeom prst="rect">
            <a:avLst/>
          </a:prstGeom>
          <a:solidFill>
            <a:srgbClr val="CC00CC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Simple</a:t>
            </a:r>
            <a:endParaRPr lang="en-US" sz="1800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177DE58-5A64-5817-5493-3C9ADAA870E4}"/>
              </a:ext>
            </a:extLst>
          </p:cNvPr>
          <p:cNvSpPr/>
          <p:nvPr/>
        </p:nvSpPr>
        <p:spPr>
          <a:xfrm>
            <a:off x="7185041" y="3263123"/>
            <a:ext cx="4103255" cy="960582"/>
          </a:xfrm>
          <a:prstGeom prst="parallelogram">
            <a:avLst/>
          </a:prstGeom>
          <a:solidFill>
            <a:schemeClr val="accent4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Doble</a:t>
            </a:r>
            <a:endParaRPr lang="en-US" sz="1800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7A3DE3A-F42B-A94C-EF6A-58621FE0BB6F}"/>
              </a:ext>
            </a:extLst>
          </p:cNvPr>
          <p:cNvSpPr/>
          <p:nvPr/>
        </p:nvSpPr>
        <p:spPr>
          <a:xfrm>
            <a:off x="4010889" y="2092867"/>
            <a:ext cx="2198255" cy="2198255"/>
          </a:xfrm>
          <a:prstGeom prst="diamond">
            <a:avLst/>
          </a:prstGeom>
          <a:solidFill>
            <a:srgbClr val="92D050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800" dirty="0"/>
              <a:t>Condición</a:t>
            </a:r>
            <a:endParaRPr lang="en-US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83F3E-174E-C35D-F16E-4F02FD185276}"/>
              </a:ext>
            </a:extLst>
          </p:cNvPr>
          <p:cNvSpPr/>
          <p:nvPr/>
        </p:nvSpPr>
        <p:spPr>
          <a:xfrm>
            <a:off x="5257798" y="4792963"/>
            <a:ext cx="3435927" cy="960582"/>
          </a:xfrm>
          <a:prstGeom prst="roundRect">
            <a:avLst>
              <a:gd name="adj" fmla="val 50000"/>
            </a:avLst>
          </a:prstGeom>
          <a:solidFill>
            <a:srgbClr val="00B0F0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 err="1"/>
              <a:t>Check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B9EA-1661-E54C-68E5-993E4854A046}"/>
              </a:ext>
            </a:extLst>
          </p:cNvPr>
          <p:cNvSpPr txBox="1"/>
          <p:nvPr/>
        </p:nvSpPr>
        <p:spPr>
          <a:xfrm>
            <a:off x="3999345" y="6421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https://www.pngall.com/wp-content/uploads/8/Thinking-Woman-PNG-Clipart.png</a:t>
            </a:r>
          </a:p>
        </p:txBody>
      </p:sp>
    </p:spTree>
    <p:extLst>
      <p:ext uri="{BB962C8B-B14F-4D97-AF65-F5344CB8AC3E}">
        <p14:creationId xmlns:p14="http://schemas.microsoft.com/office/powerpoint/2010/main" val="650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F78-802D-A9F9-DEA8-5510603A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344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20267-D186-EA9A-B273-01FFE7205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</a:t>
            </a:fld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D57E-CE14-D9F7-A063-4CB74F09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"/>
          <a:stretch/>
        </p:blipFill>
        <p:spPr>
          <a:xfrm>
            <a:off x="310882" y="2652675"/>
            <a:ext cx="5554209" cy="4200525"/>
          </a:xfrm>
          <a:prstGeom prst="rect">
            <a:avLst/>
          </a:prstGeom>
          <a:effectLst>
            <a:outerShdw blurRad="1651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E4CAA-0450-54F5-F68F-E660361267BD}"/>
              </a:ext>
            </a:extLst>
          </p:cNvPr>
          <p:cNvSpPr/>
          <p:nvPr/>
        </p:nvSpPr>
        <p:spPr>
          <a:xfrm>
            <a:off x="6502398" y="1467752"/>
            <a:ext cx="4017817" cy="960582"/>
          </a:xfrm>
          <a:prstGeom prst="rect">
            <a:avLst/>
          </a:prstGeom>
          <a:solidFill>
            <a:srgbClr val="CC00CC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Simple</a:t>
            </a:r>
            <a:endParaRPr lang="en-US" sz="1800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177DE58-5A64-5817-5493-3C9ADAA870E4}"/>
              </a:ext>
            </a:extLst>
          </p:cNvPr>
          <p:cNvSpPr/>
          <p:nvPr/>
        </p:nvSpPr>
        <p:spPr>
          <a:xfrm>
            <a:off x="7185041" y="3263123"/>
            <a:ext cx="4103255" cy="960582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Doble</a:t>
            </a:r>
            <a:endParaRPr lang="en-US" sz="1800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7A3DE3A-F42B-A94C-EF6A-58621FE0BB6F}"/>
              </a:ext>
            </a:extLst>
          </p:cNvPr>
          <p:cNvSpPr/>
          <p:nvPr/>
        </p:nvSpPr>
        <p:spPr>
          <a:xfrm>
            <a:off x="4010889" y="2092867"/>
            <a:ext cx="2198255" cy="2198255"/>
          </a:xfrm>
          <a:prstGeom prst="diamond">
            <a:avLst/>
          </a:prstGeom>
          <a:solidFill>
            <a:srgbClr val="92D050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800" dirty="0"/>
              <a:t>Condición</a:t>
            </a:r>
            <a:endParaRPr lang="en-US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83F3E-174E-C35D-F16E-4F02FD185276}"/>
              </a:ext>
            </a:extLst>
          </p:cNvPr>
          <p:cNvSpPr/>
          <p:nvPr/>
        </p:nvSpPr>
        <p:spPr>
          <a:xfrm>
            <a:off x="5257798" y="4792963"/>
            <a:ext cx="3435927" cy="960582"/>
          </a:xfrm>
          <a:prstGeom prst="roundRect">
            <a:avLst>
              <a:gd name="adj" fmla="val 50000"/>
            </a:avLst>
          </a:prstGeom>
          <a:solidFill>
            <a:srgbClr val="00B0F0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 err="1"/>
              <a:t>Check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B9EA-1661-E54C-68E5-993E4854A046}"/>
              </a:ext>
            </a:extLst>
          </p:cNvPr>
          <p:cNvSpPr txBox="1"/>
          <p:nvPr/>
        </p:nvSpPr>
        <p:spPr>
          <a:xfrm>
            <a:off x="3999345" y="6421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https://www.pngall.com/wp-content/uploads/8/Thinking-Woman-PNG-Clipart.png</a:t>
            </a:r>
          </a:p>
        </p:txBody>
      </p:sp>
    </p:spTree>
    <p:extLst>
      <p:ext uri="{BB962C8B-B14F-4D97-AF65-F5344CB8AC3E}">
        <p14:creationId xmlns:p14="http://schemas.microsoft.com/office/powerpoint/2010/main" val="7753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F78-802D-A9F9-DEA8-5510603A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344"/>
            <a:ext cx="10515600" cy="785528"/>
          </a:xfrm>
        </p:spPr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20267-D186-EA9A-B273-01FFE7205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D57E-CE14-D9F7-A063-4CB74F09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"/>
          <a:stretch/>
        </p:blipFill>
        <p:spPr>
          <a:xfrm>
            <a:off x="310882" y="2652675"/>
            <a:ext cx="5554209" cy="4200525"/>
          </a:xfrm>
          <a:prstGeom prst="rect">
            <a:avLst/>
          </a:prstGeom>
          <a:effectLst>
            <a:outerShdw blurRad="1651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E4CAA-0450-54F5-F68F-E660361267BD}"/>
              </a:ext>
            </a:extLst>
          </p:cNvPr>
          <p:cNvSpPr/>
          <p:nvPr/>
        </p:nvSpPr>
        <p:spPr>
          <a:xfrm>
            <a:off x="6502398" y="1467752"/>
            <a:ext cx="4017817" cy="960582"/>
          </a:xfrm>
          <a:prstGeom prst="rect">
            <a:avLst/>
          </a:prstGeom>
          <a:solidFill>
            <a:srgbClr val="CC00CC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Simple</a:t>
            </a:r>
            <a:endParaRPr lang="en-US" sz="1800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177DE58-5A64-5817-5493-3C9ADAA870E4}"/>
              </a:ext>
            </a:extLst>
          </p:cNvPr>
          <p:cNvSpPr/>
          <p:nvPr/>
        </p:nvSpPr>
        <p:spPr>
          <a:xfrm>
            <a:off x="7185041" y="3263123"/>
            <a:ext cx="4103255" cy="960582"/>
          </a:xfrm>
          <a:prstGeom prst="parallelogram">
            <a:avLst/>
          </a:prstGeom>
          <a:solidFill>
            <a:schemeClr val="accent4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Estructura Condicional Doble</a:t>
            </a:r>
            <a:endParaRPr lang="en-US" sz="1800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7A3DE3A-F42B-A94C-EF6A-58621FE0BB6F}"/>
              </a:ext>
            </a:extLst>
          </p:cNvPr>
          <p:cNvSpPr/>
          <p:nvPr/>
        </p:nvSpPr>
        <p:spPr>
          <a:xfrm>
            <a:off x="4010889" y="2092867"/>
            <a:ext cx="2198255" cy="2198255"/>
          </a:xfrm>
          <a:prstGeom prst="diamond">
            <a:avLst/>
          </a:prstGeom>
          <a:solidFill>
            <a:srgbClr val="92D050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800" dirty="0"/>
              <a:t>Condición</a:t>
            </a:r>
            <a:endParaRPr lang="en-US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83F3E-174E-C35D-F16E-4F02FD185276}"/>
              </a:ext>
            </a:extLst>
          </p:cNvPr>
          <p:cNvSpPr/>
          <p:nvPr/>
        </p:nvSpPr>
        <p:spPr>
          <a:xfrm>
            <a:off x="5257798" y="4792963"/>
            <a:ext cx="3435927" cy="9605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 err="1"/>
              <a:t>Check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B9EA-1661-E54C-68E5-993E4854A046}"/>
              </a:ext>
            </a:extLst>
          </p:cNvPr>
          <p:cNvSpPr txBox="1"/>
          <p:nvPr/>
        </p:nvSpPr>
        <p:spPr>
          <a:xfrm>
            <a:off x="3999345" y="6421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https://www.pngall.com/wp-content/uploads/8/Thinking-Woman-PNG-Clipart.png</a:t>
            </a:r>
          </a:p>
        </p:txBody>
      </p:sp>
    </p:spTree>
    <p:extLst>
      <p:ext uri="{BB962C8B-B14F-4D97-AF65-F5344CB8AC3E}">
        <p14:creationId xmlns:p14="http://schemas.microsoft.com/office/powerpoint/2010/main" val="35547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 Condicional 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es-E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</a:t>
            </a:r>
            <a:r>
              <a:rPr lang="es-E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</a:t>
            </a:r>
            <a:r>
              <a:rPr lang="es-ES" dirty="0"/>
              <a:t> Anidada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03 – Sesión 06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381531" cy="4373562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y responde:</a:t>
            </a:r>
          </a:p>
          <a:p>
            <a:r>
              <a:rPr lang="es-ES" dirty="0"/>
              <a:t>¿Qué objetos muestra la imagen?</a:t>
            </a:r>
          </a:p>
          <a:p>
            <a:r>
              <a:rPr lang="es-ES" dirty="0"/>
              <a:t>¿De qué forma se encuentran dispuestos los objetos?</a:t>
            </a:r>
          </a:p>
          <a:p>
            <a:r>
              <a:rPr lang="es-ES" dirty="0"/>
              <a:t>¿Qué similitud puede tener con la programación?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828E4-C870-7AD2-3392-BE498C0B80B5}"/>
              </a:ext>
            </a:extLst>
          </p:cNvPr>
          <p:cNvSpPr txBox="1"/>
          <p:nvPr/>
        </p:nvSpPr>
        <p:spPr>
          <a:xfrm>
            <a:off x="83126" y="6268584"/>
            <a:ext cx="106033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http://sc04.alicdn.com/kf/H5bd4cc6a4bd64f2097aaca3df9c71456w.jpg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https://m.media-amazon.com/images/I/81wChdtzFjL._SL1500_.jpg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21007-C544-0075-4572-E9CAC20196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254" y="1037211"/>
            <a:ext cx="2481001" cy="342995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FE3AD-7074-F73D-3722-CF32373E0C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75" t="26921" r="7307" b="19596"/>
          <a:stretch/>
        </p:blipFill>
        <p:spPr>
          <a:xfrm>
            <a:off x="6391562" y="3840258"/>
            <a:ext cx="4294910" cy="269865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desarrolla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programas utilizando estructuras </a:t>
            </a:r>
            <a:r>
              <a:rPr lang="es-ES" dirty="0" err="1">
                <a:solidFill>
                  <a:schemeClr val="accent4"/>
                </a:solidFill>
              </a:rPr>
              <a:t>if</a:t>
            </a:r>
            <a:r>
              <a:rPr lang="es-ES" dirty="0">
                <a:solidFill>
                  <a:schemeClr val="accent4"/>
                </a:solidFill>
              </a:rPr>
              <a:t>..</a:t>
            </a:r>
            <a:r>
              <a:rPr lang="es-ES" dirty="0" err="1">
                <a:solidFill>
                  <a:schemeClr val="accent4"/>
                </a:solidFill>
              </a:rPr>
              <a:t>else</a:t>
            </a:r>
            <a:r>
              <a:rPr lang="es-ES" dirty="0">
                <a:solidFill>
                  <a:schemeClr val="accent4"/>
                </a:solidFill>
              </a:rPr>
              <a:t> anidadas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C00000"/>
                </a:solidFill>
              </a:rPr>
              <a:t>utilizando un IDE Java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resolver problemas condicionales o de decisión.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846263"/>
            <a:ext cx="6338454" cy="3377587"/>
          </a:xfrm>
        </p:spPr>
        <p:txBody>
          <a:bodyPr>
            <a:normAutofit/>
          </a:bodyPr>
          <a:lstStyle/>
          <a:p>
            <a:r>
              <a:rPr lang="es-ES" dirty="0"/>
              <a:t>¿Qué expresa la imagen?</a:t>
            </a:r>
          </a:p>
          <a:p>
            <a:r>
              <a:rPr lang="es-ES" dirty="0"/>
              <a:t>¿Podrían considerarse condiciones anidadas?</a:t>
            </a:r>
          </a:p>
          <a:p>
            <a:r>
              <a:rPr lang="es-ES" dirty="0"/>
              <a:t>¿Cómo podría servirte utilizar condiciones anidadas en situaciones reales?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1255303" y="5131586"/>
            <a:ext cx="5174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Expresar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condiciones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anidadas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Java.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56503-6F6C-FB79-C41E-7CB083AF13E0}"/>
              </a:ext>
            </a:extLst>
          </p:cNvPr>
          <p:cNvSpPr txBox="1"/>
          <p:nvPr/>
        </p:nvSpPr>
        <p:spPr>
          <a:xfrm>
            <a:off x="231034" y="6314029"/>
            <a:ext cx="933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https://slidebazaar.com/wp-content/uploads/2016/06/Decision-Tree-Diagram-3.png​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DC224A-92DD-7CC1-D683-0D3807DA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66" y="1905930"/>
            <a:ext cx="4863134" cy="33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1793</Words>
  <Application>Microsoft Office PowerPoint</Application>
  <PresentationFormat>Widescreen</PresentationFormat>
  <Paragraphs>232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Segoe UI</vt:lpstr>
      <vt:lpstr>JetBrains Mono</vt:lpstr>
      <vt:lpstr>Arial</vt:lpstr>
      <vt:lpstr>Helvetica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 Condicional if..else Anidada</vt:lpstr>
      <vt:lpstr>Conocimientos previos</vt:lpstr>
      <vt:lpstr>Logro de aprendizaje</vt:lpstr>
      <vt:lpstr>Utilidad</vt:lpstr>
      <vt:lpstr>PowerPoint Presentation</vt:lpstr>
      <vt:lpstr>PowerPoint Presentation</vt:lpstr>
      <vt:lpstr>Anidamiento</vt:lpstr>
      <vt:lpstr>Anidamiento</vt:lpstr>
      <vt:lpstr>Condicional Simple Anidada</vt:lpstr>
      <vt:lpstr>Condicional Simple Anidada. Ejemplo 1.</vt:lpstr>
      <vt:lpstr>Condicional simple anidada. Ejemplo 2.</vt:lpstr>
      <vt:lpstr>Condicional Doble Anidada</vt:lpstr>
      <vt:lpstr>Condicional Doble Anidada. Ejemplo.</vt:lpstr>
      <vt:lpstr>PowerPoint Presentation</vt:lpstr>
      <vt:lpstr>Ejercicio 1</vt:lpstr>
      <vt:lpstr>Ejercicio 2</vt:lpstr>
      <vt:lpstr>Tarea grupal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03 - Sesión 06</dc:title>
  <dc:creator>jorgerodcas@hotmail.com</dc:creator>
  <cp:lastModifiedBy>Jorge Martín Rodríguez Castro</cp:lastModifiedBy>
  <cp:revision>281</cp:revision>
  <dcterms:modified xsi:type="dcterms:W3CDTF">2023-02-21T03:15:26Z</dcterms:modified>
</cp:coreProperties>
</file>